
<file path=[Content_Types].xml><?xml version="1.0" encoding="utf-8"?>
<Types xmlns="http://schemas.openxmlformats.org/package/2006/content-types">
  <Default Extension="wav" ContentType="audio/x-wav"/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2" r:id="rId4"/>
    <p:sldId id="270" r:id="rId5"/>
    <p:sldId id="271" r:id="rId6"/>
    <p:sldId id="263" r:id="rId7"/>
    <p:sldId id="264" r:id="rId8"/>
    <p:sldId id="265" r:id="rId9"/>
    <p:sldId id="266" r:id="rId10"/>
    <p:sldId id="272" r:id="rId11"/>
    <p:sldId id="273" r:id="rId12"/>
    <p:sldId id="268" r:id="rId13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97" autoAdjust="0"/>
    <p:restoredTop sz="89462" autoAdjust="0"/>
  </p:normalViewPr>
  <p:slideViewPr>
    <p:cSldViewPr>
      <p:cViewPr>
        <p:scale>
          <a:sx n="50" d="100"/>
          <a:sy n="50" d="100"/>
        </p:scale>
        <p:origin x="-1132" y="-8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8492134"/>
            <a:ext cx="13004800" cy="126146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13005" y="8609178"/>
            <a:ext cx="3199181" cy="101437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355238" y="8596173"/>
            <a:ext cx="9649562" cy="101437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59574" y="5743787"/>
            <a:ext cx="9211733" cy="260096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359574" y="8604497"/>
            <a:ext cx="9536853" cy="975360"/>
          </a:xfrm>
        </p:spPr>
        <p:txBody>
          <a:bodyPr anchor="ctr">
            <a:normAutofit/>
          </a:bodyPr>
          <a:lstStyle>
            <a:lvl1pPr marL="0" indent="0" algn="l">
              <a:buNone/>
              <a:defRPr sz="3700">
                <a:solidFill>
                  <a:srgbClr val="FFFFFF"/>
                </a:solidFill>
              </a:defRPr>
            </a:lvl1pPr>
            <a:lvl2pPr marL="650240" indent="0" algn="ctr">
              <a:buNone/>
            </a:lvl2pPr>
            <a:lvl3pPr marL="1300480" indent="0" algn="ctr">
              <a:buNone/>
            </a:lvl3pPr>
            <a:lvl4pPr marL="1950720" indent="0" algn="ctr">
              <a:buNone/>
            </a:lvl4pPr>
            <a:lvl5pPr marL="2600960" indent="0" algn="ctr">
              <a:buNone/>
            </a:lvl5pPr>
            <a:lvl6pPr marL="3251200" indent="0" algn="ctr">
              <a:buNone/>
            </a:lvl6pPr>
            <a:lvl7pPr marL="3901440" indent="0" algn="ctr">
              <a:buNone/>
            </a:lvl7pPr>
            <a:lvl8pPr marL="4551680" indent="0" algn="ctr">
              <a:buNone/>
            </a:lvl8pPr>
            <a:lvl9pPr marL="520192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8373" y="8631039"/>
            <a:ext cx="2926080" cy="975360"/>
          </a:xfrm>
        </p:spPr>
        <p:txBody>
          <a:bodyPr>
            <a:no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965892" y="336410"/>
            <a:ext cx="8344747" cy="519289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379200" y="325120"/>
            <a:ext cx="1192107" cy="54186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0107" y="866988"/>
            <a:ext cx="2926080" cy="7845778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866987"/>
            <a:ext cx="7911253" cy="784578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0107" y="8886617"/>
            <a:ext cx="3142827" cy="519289"/>
          </a:xfrm>
        </p:spPr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0242" y="8886340"/>
            <a:ext cx="7926731" cy="51928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8670319" y="0"/>
            <a:ext cx="455168" cy="97536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8735343" y="866987"/>
            <a:ext cx="325120" cy="8886613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8735343" y="0"/>
            <a:ext cx="325120" cy="758613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518596" y="205457"/>
            <a:ext cx="758613" cy="347699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321" y="325120"/>
            <a:ext cx="11595947" cy="1408853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71321" y="2275840"/>
            <a:ext cx="11595947" cy="6394027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0721" y="3901441"/>
            <a:ext cx="10130650" cy="2379698"/>
          </a:xfrm>
        </p:spPr>
        <p:txBody>
          <a:bodyPr anchor="t"/>
          <a:lstStyle>
            <a:lvl1pPr marL="0" indent="0">
              <a:buNone/>
              <a:defRPr sz="4000">
                <a:solidFill>
                  <a:schemeClr val="tx2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7" name="Rectangle 6"/>
          <p:cNvSpPr/>
          <p:nvPr/>
        </p:nvSpPr>
        <p:spPr bwMode="white">
          <a:xfrm>
            <a:off x="0" y="2167467"/>
            <a:ext cx="13004800" cy="16256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2275840"/>
            <a:ext cx="1842347" cy="1408853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950720" y="2275840"/>
            <a:ext cx="11054080" cy="1408853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720" y="2275840"/>
            <a:ext cx="10837333" cy="1408853"/>
          </a:xfrm>
        </p:spPr>
        <p:txBody>
          <a:bodyPr/>
          <a:lstStyle>
            <a:lvl1pPr algn="l">
              <a:buNone/>
              <a:defRPr sz="63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2492587"/>
            <a:ext cx="1842347" cy="997939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66987" y="2260718"/>
            <a:ext cx="5527040" cy="6502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890526" y="2260718"/>
            <a:ext cx="5527040" cy="6502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13" y="388338"/>
            <a:ext cx="11595947" cy="123726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66987" y="3467947"/>
            <a:ext cx="5527040" cy="5093547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827520" y="3467947"/>
            <a:ext cx="5527040" cy="5093547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66987" y="2492587"/>
            <a:ext cx="5527040" cy="910336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8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827520" y="2492587"/>
            <a:ext cx="5527040" cy="910336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8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8886613"/>
            <a:ext cx="758613" cy="54186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7" y="388338"/>
            <a:ext cx="11487573" cy="1237262"/>
          </a:xfrm>
        </p:spPr>
        <p:txBody>
          <a:bodyPr anchor="ctr"/>
          <a:lstStyle>
            <a:lvl1pPr algn="l">
              <a:buNone/>
              <a:defRPr sz="63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66987" y="2492587"/>
            <a:ext cx="2275840" cy="617728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95069" tIns="260092" rIns="195069" bIns="130046"/>
          <a:lstStyle>
            <a:lvl1pPr marL="0" indent="0">
              <a:spcAft>
                <a:spcPts val="1420"/>
              </a:spcAft>
              <a:buNone/>
              <a:defRPr sz="26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359573" y="2492587"/>
            <a:ext cx="9103360" cy="628565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75840" y="7802880"/>
            <a:ext cx="10403840" cy="975360"/>
          </a:xfrm>
        </p:spPr>
        <p:txBody>
          <a:bodyPr/>
          <a:lstStyle>
            <a:lvl1pPr marL="0" indent="0">
              <a:buFontTx/>
              <a:buNone/>
              <a:defRPr sz="2400"/>
            </a:lvl1pPr>
            <a:lvl2pPr>
              <a:buFontTx/>
              <a:buNone/>
              <a:defRPr sz="1700"/>
            </a:lvl2pPr>
            <a:lvl3pPr>
              <a:buFontTx/>
              <a:buNone/>
              <a:defRPr sz="1400"/>
            </a:lvl3pPr>
            <a:lvl4pPr>
              <a:buFontTx/>
              <a:buNone/>
              <a:defRPr sz="1300"/>
            </a:lvl4pPr>
            <a:lvl5pPr>
              <a:buFontTx/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8" name="Rectangle 7"/>
          <p:cNvSpPr/>
          <p:nvPr/>
        </p:nvSpPr>
        <p:spPr bwMode="white">
          <a:xfrm>
            <a:off x="-13005" y="6502400"/>
            <a:ext cx="13004800" cy="126146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13005" y="6632448"/>
            <a:ext cx="2080768" cy="101437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197811" y="6619443"/>
            <a:ext cx="10806989" cy="101437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840" y="6610773"/>
            <a:ext cx="10403840" cy="97536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2059093" y="0"/>
            <a:ext cx="143053" cy="976660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886613" y="8886614"/>
            <a:ext cx="3793067" cy="519289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6637865"/>
            <a:ext cx="2059093" cy="943755"/>
          </a:xfrm>
        </p:spPr>
        <p:txBody>
          <a:bodyPr rtlCol="0"/>
          <a:lstStyle>
            <a:lvl1pPr>
              <a:defRPr sz="4000"/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275840" y="8886338"/>
            <a:ext cx="6502400" cy="519289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19486" y="0"/>
            <a:ext cx="10785314" cy="6498065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66986" y="325120"/>
            <a:ext cx="11595947" cy="1408853"/>
          </a:xfrm>
          <a:prstGeom prst="rect">
            <a:avLst/>
          </a:prstGeom>
        </p:spPr>
        <p:txBody>
          <a:bodyPr vert="horz" lIns="130046" tIns="65023" rIns="130046" bIns="65023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71321" y="2275840"/>
            <a:ext cx="11595947" cy="6437376"/>
          </a:xfrm>
          <a:prstGeom prst="rect">
            <a:avLst/>
          </a:prstGeom>
        </p:spPr>
        <p:txBody>
          <a:bodyPr vert="horz" lIns="130046" tIns="65023" rIns="130046" bIns="65023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69867" y="8886614"/>
            <a:ext cx="3793067" cy="519289"/>
          </a:xfrm>
          <a:prstGeom prst="rect">
            <a:avLst/>
          </a:prstGeom>
        </p:spPr>
        <p:txBody>
          <a:bodyPr vert="horz" lIns="130046" tIns="65023" rIns="130046" bIns="65023" anchor="ctr" anchorCtr="0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66987" y="8886338"/>
            <a:ext cx="7709985" cy="519289"/>
          </a:xfrm>
          <a:prstGeom prst="rect">
            <a:avLst/>
          </a:prstGeom>
        </p:spPr>
        <p:txBody>
          <a:bodyPr vert="horz" lIns="130046" tIns="65023" rIns="130046" bIns="65023" anchor="ctr"/>
          <a:lstStyle>
            <a:lvl1pPr algn="r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755648"/>
            <a:ext cx="13004800" cy="4551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820672"/>
            <a:ext cx="758613" cy="3251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839893" y="1820672"/>
            <a:ext cx="12164907" cy="32512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809383"/>
            <a:ext cx="758613" cy="347699"/>
          </a:xfrm>
          <a:prstGeom prst="rect">
            <a:avLst/>
          </a:prstGeom>
        </p:spPr>
        <p:txBody>
          <a:bodyPr vert="horz" lIns="130046" tIns="65023" rIns="130046" bIns="65023" anchor="ctr" anchorCtr="0">
            <a:normAutofit/>
          </a:bodyPr>
          <a:lstStyle>
            <a:lvl1pPr algn="ctr" eaLnBrk="1" latinLnBrk="0" hangingPunct="1">
              <a:defRPr kumimoji="0" sz="2000" b="1"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</a:fld>
            <a:endParaRPr lang="en-US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6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5295" indent="-455295" algn="l" rtl="0" eaLnBrk="1" latinLnBrk="0" hangingPunct="1">
        <a:spcBef>
          <a:spcPts val="995"/>
        </a:spcBef>
        <a:buClr>
          <a:schemeClr val="accent2"/>
        </a:buClr>
        <a:buSzPct val="60000"/>
        <a:buFont typeface="Wingdings" panose="05000000000000000000"/>
        <a:buChar char=""/>
        <a:defRPr kumimoji="0"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10590" indent="-389890" algn="l" rtl="0" eaLnBrk="1" latinLnBrk="0" hangingPunct="1">
        <a:spcBef>
          <a:spcPts val="780"/>
        </a:spcBef>
        <a:buClr>
          <a:schemeClr val="accent1"/>
        </a:buClr>
        <a:buSzPct val="70000"/>
        <a:buFont typeface="Wingdings 2" panose="05020102010507070707"/>
        <a:buChar char="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0" indent="-325120" algn="l" rtl="0" eaLnBrk="1" latinLnBrk="0" hangingPunct="1">
        <a:spcBef>
          <a:spcPts val="710"/>
        </a:spcBef>
        <a:buClr>
          <a:schemeClr val="accent2"/>
        </a:buClr>
        <a:buSzPct val="75000"/>
        <a:buFont typeface="Wingdings" panose="05000000000000000000"/>
        <a:buChar char="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0" indent="-325120" algn="l" rtl="0" eaLnBrk="1" latinLnBrk="0" hangingPunct="1">
        <a:spcBef>
          <a:spcPts val="570"/>
        </a:spcBef>
        <a:buClr>
          <a:schemeClr val="accent3"/>
        </a:buClr>
        <a:buSzPct val="75000"/>
        <a:buFont typeface="Wingdings" panose="05000000000000000000"/>
        <a:buChar char="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0" indent="-325120" algn="l" rtl="0" eaLnBrk="1" latinLnBrk="0" hangingPunct="1">
        <a:spcBef>
          <a:spcPts val="570"/>
        </a:spcBef>
        <a:buClr>
          <a:schemeClr val="accent4"/>
        </a:buClr>
        <a:buSzPct val="65000"/>
        <a:buFont typeface="Wingdings" panose="05000000000000000000"/>
        <a:buChar char="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990850" indent="-32512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381375" indent="-32512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771265" indent="-32512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161155" indent="-32512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audio" Target="../media/audio4.wav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audio" Target="../media/audio5.wav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6" Type="http://schemas.openxmlformats.org/officeDocument/2006/relationships/audio" Target="../media/audio6.wav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0739" y="533400"/>
            <a:ext cx="12588875" cy="19432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2000"/>
              </a:lnSpc>
              <a:spcBef>
                <a:spcPts val="100"/>
              </a:spcBef>
              <a:tabLst>
                <a:tab pos="8079740" algn="l"/>
              </a:tabLst>
            </a:pPr>
            <a:r>
              <a:rPr sz="5600" b="1" u="none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IceBerg</a:t>
            </a:r>
            <a:r>
              <a:rPr sz="5600" b="1" u="none" spc="27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 </a:t>
            </a:r>
            <a:r>
              <a:rPr sz="5600" b="1" u="none" spc="9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Detection</a:t>
            </a:r>
            <a:r>
              <a:rPr sz="5600" b="1" u="none" spc="27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 </a:t>
            </a:r>
            <a:r>
              <a:rPr sz="5600" b="1" u="none" spc="7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in</a:t>
            </a:r>
            <a:r>
              <a:rPr lang="en-US" sz="5600" b="1" u="none" spc="7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 </a:t>
            </a:r>
            <a:r>
              <a:rPr sz="5600" b="1" u="none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Satellite </a:t>
            </a:r>
            <a:r>
              <a:rPr sz="5600" b="1" u="none" spc="10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 </a:t>
            </a:r>
            <a:r>
              <a:rPr sz="5600" b="1" u="none" spc="12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Images</a:t>
            </a:r>
            <a:r>
              <a:rPr sz="5600" b="1" u="none" spc="25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 </a:t>
            </a:r>
            <a:r>
              <a:rPr sz="5600" b="1" u="none" spc="13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using</a:t>
            </a:r>
            <a:r>
              <a:rPr sz="5600" b="1" u="none" spc="25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 </a:t>
            </a:r>
            <a:r>
              <a:rPr sz="5600" b="1" u="none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IBM</a:t>
            </a:r>
            <a:r>
              <a:rPr sz="5600" b="1" u="none" spc="25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 </a:t>
            </a:r>
            <a:r>
              <a:rPr sz="5600" b="1" u="none" spc="229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Watson</a:t>
            </a:r>
            <a:r>
              <a:rPr sz="5600" b="1" u="none" spc="25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 </a:t>
            </a:r>
            <a:r>
              <a:rPr sz="5600" b="1" u="none" spc="15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cs typeface="Tahoma" panose="020B0604030504040204"/>
              </a:rPr>
              <a:t>Studio</a:t>
            </a:r>
            <a:endParaRPr sz="56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  <a:cs typeface="Tahoma" panose="020B0604030504040204"/>
            </a:endParaRPr>
          </a:p>
        </p:txBody>
      </p:sp>
      <p:pic>
        <p:nvPicPr>
          <p:cNvPr id="11" name="Picture 10" descr="ppt img 4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92200" y="3048000"/>
            <a:ext cx="4724400" cy="472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64400" y="3810000"/>
            <a:ext cx="487680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Aharoni" pitchFamily="2" charset="-79"/>
                <a:cs typeface="Aharoni" pitchFamily="2" charset="-79"/>
              </a:rPr>
              <a:t>BATCH CSE-B-OO2</a:t>
            </a:r>
            <a:endParaRPr lang="en-US" sz="3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3200" dirty="0" smtClean="0">
                <a:latin typeface="Aharoni" pitchFamily="2" charset="-79"/>
                <a:cs typeface="Aharoni" pitchFamily="2" charset="-79"/>
              </a:rPr>
              <a:t>TEAM :   </a:t>
            </a:r>
            <a:endParaRPr lang="en-US" sz="3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P</a:t>
            </a:r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.HEMA</a:t>
            </a:r>
            <a:endParaRPr lang="en-US" sz="3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V. </a:t>
            </a:r>
            <a:r>
              <a:rPr lang="en-US" sz="3200" dirty="0" smtClean="0">
                <a:latin typeface="Aharoni" pitchFamily="2" charset="-79"/>
                <a:cs typeface="Aharoni" pitchFamily="2" charset="-79"/>
              </a:rPr>
              <a:t>VAMSHI</a:t>
            </a:r>
            <a:endParaRPr lang="en-US" sz="3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K.MEGHANA</a:t>
            </a:r>
            <a:endParaRPr lang="en-US" sz="3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M.AJAY</a:t>
            </a:r>
            <a:endParaRPr lang="en-US" sz="3200" dirty="0">
              <a:latin typeface="Aharoni" pitchFamily="2" charset="-79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    This </a:t>
            </a:r>
            <a:r>
              <a:rPr lang="en-US" dirty="0" smtClean="0"/>
              <a:t>is one of the great examples where deep learning can be used to solve a challenging </a:t>
            </a:r>
            <a:r>
              <a:rPr lang="en-US" dirty="0" smtClean="0"/>
              <a:t>real</a:t>
            </a:r>
            <a:r>
              <a:rPr lang="en-US" dirty="0" smtClean="0"/>
              <a:t> </a:t>
            </a:r>
            <a:r>
              <a:rPr lang="en-US" dirty="0" smtClean="0"/>
              <a:t>world </a:t>
            </a:r>
            <a:r>
              <a:rPr lang="en-US" dirty="0" smtClean="0"/>
              <a:t>problem. If we are able to detect and segment icebergs in an image, it would be of great </a:t>
            </a:r>
            <a:r>
              <a:rPr lang="en-US" dirty="0" smtClean="0"/>
              <a:t> help </a:t>
            </a:r>
            <a:r>
              <a:rPr lang="en-US" dirty="0" smtClean="0"/>
              <a:t>to the logistics and transportation team in northern countries. It could bring a whole </a:t>
            </a:r>
            <a:r>
              <a:rPr lang="en-US" dirty="0" err="1" smtClean="0"/>
              <a:t>newdimension</a:t>
            </a:r>
            <a:r>
              <a:rPr lang="en-US" dirty="0" smtClean="0"/>
              <a:t> of transport for container ships and vessels by tracking icebergs from satellite images </a:t>
            </a:r>
            <a:r>
              <a:rPr lang="en-US" dirty="0" smtClean="0"/>
              <a:t> and </a:t>
            </a:r>
            <a:r>
              <a:rPr lang="en-US" dirty="0" smtClean="0"/>
              <a:t>videos in real-time. This implies that CNN can extract better features when presented with </a:t>
            </a:r>
            <a:r>
              <a:rPr lang="en-US" dirty="0" smtClean="0"/>
              <a:t> SAR </a:t>
            </a:r>
            <a:r>
              <a:rPr lang="en-US" dirty="0" smtClean="0"/>
              <a:t>images with different number of looks for the same target. The CNN is treated as a black </a:t>
            </a:r>
            <a:r>
              <a:rPr lang="en-US" dirty="0" smtClean="0"/>
              <a:t>box </a:t>
            </a:r>
            <a:r>
              <a:rPr lang="en-US" dirty="0" smtClean="0"/>
              <a:t>model, and additional experiments are necessary to understand how the change in image </a:t>
            </a:r>
            <a:r>
              <a:rPr lang="en-US" dirty="0" smtClean="0"/>
              <a:t> resolution </a:t>
            </a:r>
            <a:r>
              <a:rPr lang="en-US" dirty="0" smtClean="0"/>
              <a:t>affects the CNN internal activations. The use of additional procedures in the </a:t>
            </a:r>
            <a:r>
              <a:rPr lang="en-US" dirty="0" smtClean="0"/>
              <a:t>preprocessing </a:t>
            </a:r>
            <a:r>
              <a:rPr lang="en-US" dirty="0" smtClean="0"/>
              <a:t>step can potentially improve the classification results, and will be the focus of future </a:t>
            </a:r>
            <a:r>
              <a:rPr lang="en-US" dirty="0" smtClean="0"/>
              <a:t>work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3"/>
          <p:cNvPicPr/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3004799" cy="9753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92200" y="1066800"/>
            <a:ext cx="10287000" cy="56388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0" dirty="0" smtClean="0">
              <a:blipFill>
                <a:blip r:embed="rId3"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  <a:p>
            <a:pPr algn="ctr"/>
            <a:r>
              <a:rPr lang="en-US" sz="15000" dirty="0" smtClean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THANK</a:t>
            </a:r>
            <a:endParaRPr lang="en-US" sz="15000" dirty="0" smtClean="0">
              <a:blipFill>
                <a:blip r:embed="rId3"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  <a:p>
            <a:pPr algn="ctr"/>
            <a:r>
              <a:rPr lang="en-US" sz="15000" dirty="0" smtClean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YOU </a:t>
            </a:r>
            <a:endParaRPr lang="en-US" sz="15000" dirty="0">
              <a:blipFill>
                <a:blip r:embed="rId3"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  <a:p>
            <a:pPr algn="ctr"/>
            <a:r>
              <a:rPr lang="en-US" sz="15000" dirty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    </a:t>
            </a:r>
            <a:r>
              <a:rPr lang="en-US" sz="15000" dirty="0" smtClean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  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68400" y="1524000"/>
            <a:ext cx="11125200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rPr>
              <a:t>Icebergs present serious hazards for ship  navigation and offshore installations. Iceberg  roots a dangerous risk for transportation,  marine oil and gas production plants.</a:t>
            </a:r>
            <a:endParaRPr lang="en-US" sz="4000" dirty="0">
              <a:solidFill>
                <a:schemeClr val="bg1"/>
              </a:solidFill>
              <a:latin typeface="Andalus" pitchFamily="18" charset="-78"/>
              <a:cs typeface="Andalus" pitchFamily="18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rPr>
              <a:t>Data on Iceberg and Island is significant for  atmosphere science and for different marine  activities in the sea.</a:t>
            </a:r>
            <a:endParaRPr lang="en-US" sz="4000" dirty="0">
              <a:solidFill>
                <a:schemeClr val="bg1"/>
              </a:solidFill>
              <a:latin typeface="Andalus" pitchFamily="18" charset="-78"/>
              <a:cs typeface="Andalus" pitchFamily="18" charset="-78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rPr>
              <a:t>The main objective of our study is to  estimate the possibility of using different  satellite images for iceberg detection among  open water, fast ice and drifting ice.</a:t>
            </a:r>
            <a:endParaRPr lang="en-US" sz="4000" dirty="0">
              <a:solidFill>
                <a:schemeClr val="bg1"/>
              </a:solidFill>
              <a:latin typeface="Andalus" pitchFamily="18" charset="-78"/>
              <a:cs typeface="Andalus" pitchFamily="18" charset="-78"/>
            </a:endParaRPr>
          </a:p>
          <a:p>
            <a:endParaRPr lang="en-IN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800" y="533400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lgerian" panose="04020705040A02060702" pitchFamily="82" charset="0"/>
              </a:rPr>
              <a:t>                                INTRODUCTION</a:t>
            </a:r>
            <a:endParaRPr lang="en-US" sz="3600" dirty="0">
              <a:latin typeface="Algerian" panose="04020705040A02060702" pitchFamily="82" charset="0"/>
            </a:endParaRPr>
          </a:p>
        </p:txBody>
      </p:sp>
      <p:pic>
        <p:nvPicPr>
          <p:cNvPr id="6" name="~PP584.WAV">
            <a:hlinkClick r:id="" action="ppaction://media"/>
          </p:cNvPr>
          <p:cNvPicPr>
            <a:picLocks noRot="1" noChangeAspect="1"/>
          </p:cNvPicPr>
          <p:nvPr>
            <a:wavAudioFile r:embed="rId2" name="~PP584.WAV"/>
          </p:nvPr>
        </p:nvPicPr>
        <p:blipFill>
          <a:blip r:embed="rId3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85" y="381000"/>
            <a:ext cx="7558115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4" name="Picture 3" descr="block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78000" y="2362200"/>
            <a:ext cx="10210800" cy="6019800"/>
          </a:xfrm>
          <a:prstGeom prst="rect">
            <a:avLst/>
          </a:prstGeom>
        </p:spPr>
      </p:pic>
      <p:pic>
        <p:nvPicPr>
          <p:cNvPr id="5" name="~PP3678.WAV">
            <a:hlinkClick r:id="" action="ppaction://media"/>
          </p:cNvPr>
          <p:cNvPicPr>
            <a:picLocks noRot="1" noChangeAspect="1"/>
          </p:cNvPicPr>
          <p:nvPr>
            <a:wavAudioFile r:embed="rId2" name="~PP3678.WAV"/>
          </p:nvPr>
        </p:nvPicPr>
        <p:blipFill>
          <a:blip r:embed="rId3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85" y="497574"/>
            <a:ext cx="6262715" cy="7416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FLOW -CHART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0" y="1371600"/>
            <a:ext cx="5562600" cy="685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DATA</a:t>
            </a:r>
            <a:endParaRPr lang="en-US" sz="36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5359400" y="2133600"/>
            <a:ext cx="1295400" cy="609600"/>
          </a:xfrm>
          <a:prstGeom prst="downArrow">
            <a:avLst>
              <a:gd name="adj1" fmla="val 50000"/>
              <a:gd name="adj2" fmla="val 52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02000" y="2819400"/>
            <a:ext cx="5650572" cy="5334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IMAGE</a:t>
            </a:r>
            <a:endParaRPr lang="en-US" sz="40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283200" y="3429000"/>
            <a:ext cx="1559312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30600" y="4191001"/>
            <a:ext cx="5410200" cy="609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MODEL BUILDING</a:t>
            </a: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359400" y="4876800"/>
            <a:ext cx="16764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06800" y="5638800"/>
            <a:ext cx="5334000" cy="685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TEST THE MODEL ON IBM</a:t>
            </a:r>
            <a:endParaRPr lang="en-US" sz="28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283200" y="6400800"/>
            <a:ext cx="16764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114073" y="8010293"/>
            <a:ext cx="19050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30600" y="8839200"/>
            <a:ext cx="56388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TRAIN THE MODEL ON IBM</a:t>
            </a:r>
            <a:endParaRPr lang="en-US" sz="28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606800" y="7239000"/>
            <a:ext cx="5334000" cy="6096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APPLICATION BUILDING</a:t>
            </a:r>
            <a:endParaRPr lang="en-US" sz="28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4" name="~PP2848.WAV">
            <a:hlinkClick r:id="" action="ppaction://media"/>
          </p:cNvPr>
          <p:cNvPicPr>
            <a:picLocks noRot="1" noChangeAspect="1"/>
          </p:cNvPicPr>
          <p:nvPr>
            <a:wavAudioFile r:embed="rId1" name="~PP2848.WAV"/>
          </p:nvPr>
        </p:nvPicPr>
        <p:blipFill>
          <a:blip r:embed="rId2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4801" y="228600"/>
            <a:ext cx="6034114" cy="9220200"/>
          </a:xfrm>
          <a:prstGeom prst="rect">
            <a:avLst/>
          </a:prstGeom>
        </p:spPr>
      </p:pic>
      <p:pic>
        <p:nvPicPr>
          <p:cNvPr id="8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748" y="230688"/>
            <a:ext cx="6193252" cy="922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858" y="1392960"/>
            <a:ext cx="6023032" cy="817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720"/>
              </a:spcBef>
              <a:buClr>
                <a:srgbClr val="9A958E"/>
              </a:buClr>
              <a:buSzPct val="90000"/>
              <a:tabLst>
                <a:tab pos="315595" algn="l"/>
              </a:tabLst>
            </a:pPr>
            <a:r>
              <a:rPr lang="en-US" sz="2400" b="1" u="sng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u="sng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b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u="sng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u="sng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u="sng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p</a:t>
            </a:r>
            <a:r>
              <a:rPr lang="en-US" sz="2400" b="1" u="sng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20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w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u="sng" spc="-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te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3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:</a:t>
            </a: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 panose="020B0604020202020204"/>
              <a:cs typeface="Arial" panose="020B0604020202020204"/>
            </a:endParaRPr>
          </a:p>
          <a:p>
            <a:pPr marL="38100" marR="427990">
              <a:lnSpc>
                <a:spcPct val="122000"/>
              </a:lnSpc>
            </a:pPr>
            <a:r>
              <a:rPr lang="en-US" sz="2400" b="1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wi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l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ho</a:t>
            </a:r>
            <a:r>
              <a:rPr lang="en-US" sz="2400" b="1" spc="-2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w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b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h</a:t>
            </a:r>
            <a:r>
              <a:rPr lang="en-US" sz="2400" b="1" spc="-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po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ts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11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k 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b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k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un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pt</a:t>
            </a:r>
            <a:r>
              <a:rPr lang="en-US" sz="2400" b="1" spc="-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m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,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h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h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wi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 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u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the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tr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twe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p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0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w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  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icebergs.</a:t>
            </a:r>
            <a:endParaRPr lang="en-US" sz="2400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 panose="020B0604020202020204"/>
              <a:cs typeface="Arial" panose="020B0604020202020204"/>
            </a:endParaRPr>
          </a:p>
          <a:p>
            <a:pPr marL="37465">
              <a:lnSpc>
                <a:spcPct val="100000"/>
              </a:lnSpc>
              <a:buClr>
                <a:srgbClr val="9A958E"/>
              </a:buClr>
              <a:buSzPct val="90000"/>
              <a:tabLst>
                <a:tab pos="315595" algn="l"/>
              </a:tabLst>
            </a:pPr>
            <a:r>
              <a:rPr lang="en-US" sz="2400" b="1" u="sng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u="sng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b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u="sng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u="sng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u="sng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f</a:t>
            </a:r>
            <a:r>
              <a:rPr lang="en-US" sz="2400" b="1" u="sng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ti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u="sng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 </a:t>
            </a:r>
            <a:r>
              <a:rPr lang="en-US" sz="2400" b="1" u="sng" spc="-3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:</a:t>
            </a: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 panose="020B0604020202020204"/>
              <a:cs typeface="Arial" panose="020B0604020202020204"/>
            </a:endParaRPr>
          </a:p>
          <a:p>
            <a:pPr marL="38100" marR="30480">
              <a:lnSpc>
                <a:spcPct val="122000"/>
              </a:lnSpc>
            </a:pPr>
            <a:r>
              <a:rPr lang="en-US" sz="2400" b="1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wi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l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cr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tr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k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the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f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f  </a:t>
            </a:r>
            <a:r>
              <a:rPr lang="en-US" sz="2400" b="1" spc="-11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there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are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larger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floes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of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consolidated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ice.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Difficult </a:t>
            </a:r>
            <a:r>
              <a:rPr lang="en-US" sz="2400" b="1" spc="-6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to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u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h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f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m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b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k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un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 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pt</a:t>
            </a:r>
            <a:r>
              <a:rPr lang="en-US" sz="2400" b="1" spc="-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m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e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f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l</a:t>
            </a:r>
            <a:r>
              <a:rPr lang="en-US" sz="2400" b="1" spc="-2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y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b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k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tte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f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r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m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ti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 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available.</a:t>
            </a:r>
            <a:endParaRPr lang="en-US" sz="2400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 panose="020B0604020202020204"/>
              <a:cs typeface="Arial" panose="020B0604020202020204"/>
            </a:endParaRPr>
          </a:p>
          <a:p>
            <a:pPr marL="38100" marR="313690">
              <a:lnSpc>
                <a:spcPct val="123000"/>
              </a:lnSpc>
              <a:spcBef>
                <a:spcPts val="5"/>
              </a:spcBef>
              <a:tabLst>
                <a:tab pos="274320" algn="l"/>
                <a:tab pos="274955" algn="l"/>
              </a:tabLst>
            </a:pPr>
            <a:r>
              <a:rPr lang="en-US" sz="2400" b="1" u="sng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Icebergs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fast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ice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near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1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calving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u="sng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areas  :</a:t>
            </a:r>
            <a:endParaRPr lang="en-US" sz="2400" b="1" spc="-185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 panose="020B0604020202020204"/>
              <a:cs typeface="Arial" panose="020B0604020202020204"/>
            </a:endParaRPr>
          </a:p>
          <a:p>
            <a:pPr marL="38100" marR="313690">
              <a:lnSpc>
                <a:spcPct val="123000"/>
              </a:lnSpc>
              <a:spcBef>
                <a:spcPts val="5"/>
              </a:spcBef>
              <a:tabLst>
                <a:tab pos="274320" algn="l"/>
                <a:tab pos="274955" algn="l"/>
              </a:tabLst>
            </a:pP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Opt</a:t>
            </a:r>
            <a:r>
              <a:rPr lang="en-US" sz="2400" b="1" spc="-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c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l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ta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20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ho</a:t>
            </a:r>
            <a:r>
              <a:rPr lang="en-US" sz="2400" b="1" spc="-2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ws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ha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d</a:t>
            </a:r>
            <a:r>
              <a:rPr lang="en-US" sz="2400" b="1" spc="-2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</a:t>
            </a:r>
            <a:r>
              <a:rPr lang="en-US" sz="2400" b="1" spc="-2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ws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g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a</a:t>
            </a:r>
            <a:r>
              <a:rPr lang="en-US" sz="2400" b="1" spc="-1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n</a:t>
            </a:r>
            <a:r>
              <a:rPr lang="en-US" sz="2400" b="1" spc="-2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the  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background,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stationary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ice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means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2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possible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to </a:t>
            </a:r>
            <a:r>
              <a:rPr lang="en-US" sz="2400" b="1" spc="-6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identify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icebergs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over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longer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 time 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 panose="020B0604020202020204"/>
                <a:cs typeface="Arial" panose="020B0604020202020204"/>
              </a:rPr>
              <a:t>periods.</a:t>
            </a:r>
            <a:endParaRPr lang="en-US" sz="2400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 panose="020B0604020202020204"/>
              <a:cs typeface="Arial" panose="020B0604020202020204"/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16103" y="396326"/>
            <a:ext cx="4617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spc="-480" dirty="0">
                <a:latin typeface="Algerian" panose="04020705040A02060702" pitchFamily="82" charset="0"/>
              </a:rPr>
              <a:t>Three Situations</a:t>
            </a:r>
            <a:endParaRPr lang="en-IN" sz="4800" dirty="0">
              <a:latin typeface="Algerian" panose="04020705040A02060702" pitchFamily="82" charset="0"/>
            </a:endParaRPr>
          </a:p>
        </p:txBody>
      </p:sp>
      <p:pic>
        <p:nvPicPr>
          <p:cNvPr id="10" name="Picture 9" descr="ppt im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59600" y="2743200"/>
            <a:ext cx="5257800" cy="4496190"/>
          </a:xfrm>
          <a:prstGeom prst="rect">
            <a:avLst/>
          </a:prstGeom>
        </p:spPr>
      </p:pic>
      <p:pic>
        <p:nvPicPr>
          <p:cNvPr id="12" name="~PP1622.WAV">
            <a:hlinkClick r:id="" action="ppaction://media"/>
          </p:cNvPr>
          <p:cNvPicPr>
            <a:picLocks noRot="1" noChangeAspect="1"/>
          </p:cNvPicPr>
          <p:nvPr>
            <a:wavAudioFile r:embed="rId5" name="~PP1622.WAV"/>
          </p:nvPr>
        </p:nvPicPr>
        <p:blipFill>
          <a:blip r:embed="rId6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940" y="4750067"/>
            <a:ext cx="6062521" cy="4505959"/>
          </a:xfrm>
          <a:prstGeom prst="rect">
            <a:avLst/>
          </a:prstGeom>
        </p:spPr>
      </p:pic>
      <p:pic>
        <p:nvPicPr>
          <p:cNvPr id="7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2400" y="244108"/>
            <a:ext cx="6194170" cy="45059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885" y="5075396"/>
            <a:ext cx="572052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spc="3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lang="en-US" sz="2800" b="1" spc="-15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lang="en-US" sz="2800" b="1" spc="-13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lang="en-US" sz="2800" b="1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ow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te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US" sz="2800" b="1" spc="-2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1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lang="en-US" sz="2800" b="1" spc="-14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18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US" sz="2800" b="1" spc="-19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US" sz="2800" b="1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lang="en-US" sz="2800" b="1" spc="-18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lang="en-US" sz="2800" b="1" spc="-2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to  </a:t>
            </a:r>
            <a:r>
              <a:rPr lang="en-US" sz="2800" b="1" spc="-2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US" sz="2800" b="1" spc="-229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lang="en-US" sz="2800" b="1" spc="-10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US" sz="2800" b="1" spc="-23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ps</a:t>
            </a:r>
            <a:r>
              <a:rPr lang="en-US" sz="2800" b="1" spc="-22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3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lang="en-US" sz="2800" b="1" spc="-15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lang="en-US" sz="2800" b="1" spc="-13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US" sz="2800" b="1" spc="-16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ha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US" sz="2800" b="1" spc="-2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lang="en-US" sz="2800" b="1" spc="-12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29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lang="en-US" sz="2800" b="1" spc="-10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US" sz="2800" b="1" spc="-21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dd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8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lang="en-US" sz="2800" b="1" spc="-14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18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4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2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il</a:t>
            </a:r>
            <a:r>
              <a:rPr lang="en-US" sz="2800" b="1" spc="-2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te</a:t>
            </a:r>
            <a:r>
              <a:rPr lang="en-US" sz="2800" b="1" spc="-14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9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  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hole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7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6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bottom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04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ship.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6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particularly 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6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treacherous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part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North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14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Atlantic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has </a:t>
            </a:r>
            <a:r>
              <a:rPr lang="en-US" sz="2800" b="1" spc="-19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lang="en-US" sz="2800" b="1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lang="en-US" sz="2800" b="1" spc="-1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me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8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kn</a:t>
            </a:r>
            <a:r>
              <a:rPr lang="en-US" sz="2800" b="1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lang="en-US" sz="2800" b="1" spc="-204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wn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4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2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US" sz="2800" b="1" spc="-19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ll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2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lang="en-US" sz="2800" b="1" spc="-14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18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lang="en-US" sz="2800" b="1" spc="-2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lang="en-US" sz="2800" b="1" spc="-6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f  </a:t>
            </a:r>
            <a:r>
              <a:rPr lang="en-US" sz="2800" b="1" spc="-1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29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lang="en-US" sz="2800" b="1" spc="-10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US" sz="2800" b="1" spc="-19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lang="en-US" sz="2800" b="1" spc="-18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8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nu</a:t>
            </a:r>
            <a:r>
              <a:rPr lang="en-US" sz="2800" b="1" spc="-2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lang="en-US" sz="2800" b="1" spc="-17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lang="en-US" sz="2800" b="1" spc="-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US" sz="2800" b="1" spc="-19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lang="en-US" sz="2800" b="1" spc="-2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14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th</a:t>
            </a:r>
            <a:r>
              <a:rPr lang="en-US" sz="2800" b="1" spc="-14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US" sz="2800" b="1" spc="-18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US" sz="2800" b="1" spc="-21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2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lang="en-US" sz="2800" b="1" spc="-15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US" sz="2800" b="1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y  </a:t>
            </a:r>
            <a:r>
              <a:rPr lang="en-US" sz="2800" b="1" spc="-13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there.</a:t>
            </a:r>
            <a:endParaRPr lang="en-US" sz="28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894385" y="484004"/>
            <a:ext cx="54101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Automatic detection of icebergs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lang="en-US" sz="2800" b="1" spc="-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satellite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images is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regarded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as </a:t>
            </a:r>
            <a:r>
              <a:rPr lang="en-US" sz="2800" b="1" spc="-7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lang="en-US" sz="2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useful tool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lang="en-US" sz="2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provide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information necessary for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safety </a:t>
            </a:r>
            <a:r>
              <a:rPr lang="en-US" sz="2800" b="1" spc="-7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in Arctic shipping or operations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over large ocean </a:t>
            </a:r>
            <a:r>
              <a:rPr lang="en-US" sz="2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areas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in order </a:t>
            </a:r>
            <a:r>
              <a:rPr lang="en-US" sz="2800" b="1" spc="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lang="en-US" sz="2800" b="1" spc="-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prevent accidents.</a:t>
            </a:r>
            <a:endParaRPr lang="en-US" sz="28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endParaRPr lang="en-IN" dirty="0"/>
          </a:p>
        </p:txBody>
      </p:sp>
      <p:pic>
        <p:nvPicPr>
          <p:cNvPr id="10" name="~PP2513.WAV">
            <a:hlinkClick r:id="" action="ppaction://media"/>
          </p:cNvPr>
          <p:cNvPicPr>
            <a:picLocks noRot="1" noChangeAspect="1"/>
          </p:cNvPicPr>
          <p:nvPr>
            <a:wavAudioFile r:embed="rId3" name="~PP2513.WAV"/>
          </p:nvPr>
        </p:nvPicPr>
        <p:blipFill>
          <a:blip r:embed="rId4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2000" y="868414"/>
            <a:ext cx="5452920" cy="7742186"/>
          </a:xfrm>
          <a:prstGeom prst="rect">
            <a:avLst/>
          </a:prstGeom>
        </p:spPr>
      </p:pic>
      <p:pic>
        <p:nvPicPr>
          <p:cNvPr id="7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18782" y="1143000"/>
            <a:ext cx="4832099" cy="7140675"/>
          </a:xfrm>
          <a:prstGeom prst="rect">
            <a:avLst/>
          </a:prstGeom>
        </p:spPr>
      </p:pic>
      <p:pic>
        <p:nvPicPr>
          <p:cNvPr id="8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2456" y="304800"/>
            <a:ext cx="6465505" cy="914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868" y="304800"/>
            <a:ext cx="5587228" cy="937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265" marR="5080" indent="-457200">
              <a:lnSpc>
                <a:spcPct val="110000"/>
              </a:lnSpc>
              <a:spcBef>
                <a:spcPts val="100"/>
              </a:spcBef>
              <a:buClr>
                <a:srgbClr val="9A958E"/>
              </a:buClr>
              <a:buSzPct val="89000"/>
              <a:buFont typeface="Arial" panose="020B0604020202020204" pitchFamily="34" charset="0"/>
              <a:buChar char="•"/>
              <a:tabLst>
                <a:tab pos="335915" algn="l"/>
                <a:tab pos="336550" algn="l"/>
              </a:tabLst>
            </a:pP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When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oil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accidentally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into 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the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ocean,</a:t>
            </a: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it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can</a:t>
            </a: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cause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5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big </a:t>
            </a:r>
            <a:r>
              <a:rPr lang="en-US" sz="2800" spc="6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problems.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6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Oil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can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harm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sea </a:t>
            </a:r>
            <a:r>
              <a:rPr lang="en-US" sz="2800" spc="-66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creatures,</a:t>
            </a:r>
            <a:r>
              <a:rPr lang="en-US" sz="2800" spc="7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ruin</a:t>
            </a:r>
            <a:r>
              <a:rPr lang="en-US" sz="2800" spc="7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-3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lang="en-US" sz="2800" spc="8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day</a:t>
            </a:r>
            <a:r>
              <a:rPr lang="en-US" sz="2800" spc="7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at</a:t>
            </a:r>
            <a:r>
              <a:rPr lang="en-US" sz="2800" spc="8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the 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beach,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make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seafood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unsafe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to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eat.</a:t>
            </a:r>
            <a:endParaRPr lang="en-US" sz="2800" dirty="0">
              <a:solidFill>
                <a:schemeClr val="bg1"/>
              </a:solidFill>
              <a:latin typeface="Georgia" panose="02040502050405020303"/>
              <a:cs typeface="Georgia" panose="02040502050405020303"/>
            </a:endParaRPr>
          </a:p>
          <a:p>
            <a:pPr marL="469265" marR="13970" indent="-457200">
              <a:lnSpc>
                <a:spcPct val="110000"/>
              </a:lnSpc>
              <a:buClr>
                <a:srgbClr val="9A958E"/>
              </a:buClr>
              <a:buSzPct val="89000"/>
              <a:buFont typeface="Arial" panose="020B0604020202020204" pitchFamily="34" charset="0"/>
              <a:buChar char="•"/>
              <a:tabLst>
                <a:tab pos="335915" algn="l"/>
                <a:tab pos="336550" algn="l"/>
              </a:tabLst>
            </a:pPr>
            <a:r>
              <a:rPr lang="en-US" sz="2800" spc="6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Oil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penetrate</a:t>
            </a: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into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the 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structure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of</a:t>
            </a:r>
            <a:r>
              <a:rPr lang="en-US" sz="2800" spc="16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2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plumage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of</a:t>
            </a:r>
            <a:r>
              <a:rPr lang="en-US" sz="2800" spc="15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birds </a:t>
            </a:r>
            <a:r>
              <a:rPr lang="en-US" sz="2800" spc="-66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fur</a:t>
            </a: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of</a:t>
            </a:r>
            <a:r>
              <a:rPr lang="en-US" sz="2800" spc="16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mammals,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reducing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its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2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insulating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ability, </a:t>
            </a:r>
            <a:r>
              <a:rPr lang="en-US" sz="280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making</a:t>
            </a: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them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more </a:t>
            </a:r>
            <a:r>
              <a:rPr lang="en-US" sz="2800" spc="3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vulnerable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to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temperature </a:t>
            </a:r>
            <a:r>
              <a:rPr lang="en-US" sz="2800" spc="2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25" dirty="0">
                <a:solidFill>
                  <a:schemeClr val="bg1"/>
                </a:solidFill>
                <a:latin typeface="PMingLiU"/>
                <a:cs typeface="PMingLiU"/>
              </a:rPr>
              <a:t>f</a:t>
            </a:r>
            <a:r>
              <a:rPr lang="en-US" sz="2800" spc="2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luctuations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much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less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buoyant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in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-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water.</a:t>
            </a:r>
            <a:endParaRPr lang="en-US" sz="2800" dirty="0">
              <a:solidFill>
                <a:schemeClr val="bg1"/>
              </a:solidFill>
              <a:latin typeface="Georgia" panose="02040502050405020303"/>
              <a:cs typeface="Georgia" panose="02040502050405020303"/>
            </a:endParaRPr>
          </a:p>
          <a:p>
            <a:pPr marL="469265" marR="335280" indent="-457200">
              <a:lnSpc>
                <a:spcPct val="110000"/>
              </a:lnSpc>
              <a:buClr>
                <a:srgbClr val="9A958E"/>
              </a:buClr>
              <a:buSzPct val="89000"/>
              <a:buFont typeface="Arial" panose="020B0604020202020204" pitchFamily="34" charset="0"/>
              <a:buChar char="•"/>
              <a:tabLst>
                <a:tab pos="335915" algn="l"/>
                <a:tab pos="336550" algn="l"/>
              </a:tabLst>
            </a:pPr>
            <a:r>
              <a:rPr lang="en-US" sz="2800" spc="6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Oil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can</a:t>
            </a:r>
            <a:r>
              <a:rPr lang="en-US" sz="2800" spc="5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have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disastrous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consequences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for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society, </a:t>
            </a:r>
            <a:r>
              <a:rPr lang="en-US" sz="2800" spc="1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economically,</a:t>
            </a:r>
            <a:r>
              <a:rPr lang="en-US" sz="2800" spc="5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environmentally, </a:t>
            </a:r>
            <a:r>
              <a:rPr lang="en-US" sz="2800" spc="-660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Georgia" panose="02040502050405020303"/>
                <a:cs typeface="Georgia" panose="02040502050405020303"/>
              </a:rPr>
              <a:t>socially.</a:t>
            </a:r>
            <a:endParaRPr lang="en-US" sz="2800" dirty="0">
              <a:solidFill>
                <a:schemeClr val="bg1"/>
              </a:solidFill>
              <a:latin typeface="Georgia" panose="02040502050405020303"/>
              <a:cs typeface="Georgia" panose="02040502050405020303"/>
            </a:endParaRPr>
          </a:p>
          <a:p>
            <a:endParaRPr lang="en-IN" dirty="0"/>
          </a:p>
        </p:txBody>
      </p:sp>
      <p:pic>
        <p:nvPicPr>
          <p:cNvPr id="10" name="~PP3466.WAV">
            <a:hlinkClick r:id="" action="ppaction://media"/>
          </p:cNvPr>
          <p:cNvPicPr>
            <a:picLocks noRot="1" noChangeAspect="1"/>
          </p:cNvPicPr>
          <p:nvPr>
            <a:wavAudioFile r:embed="rId6" name="~PP3466.WAV"/>
          </p:nvPr>
        </p:nvPicPr>
        <p:blipFill>
          <a:blip r:embed="rId7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0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885" y="304800"/>
            <a:ext cx="12373030" cy="9144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879" y="2259053"/>
            <a:ext cx="12125041" cy="693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5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254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Scikit-learn.</a:t>
            </a:r>
            <a:endParaRPr lang="en-IN" sz="44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583565" indent="-571500">
              <a:lnSpc>
                <a:spcPct val="100000"/>
              </a:lnSpc>
              <a:spcBef>
                <a:spcPts val="460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15" dirty="0" err="1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Numpy</a:t>
            </a:r>
            <a:r>
              <a:rPr lang="en-IN" sz="4400" spc="-31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en-IN" sz="44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583565" indent="-571500">
              <a:lnSpc>
                <a:spcPct val="100000"/>
              </a:lnSpc>
              <a:spcBef>
                <a:spcPts val="4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00" dirty="0" err="1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Keras</a:t>
            </a:r>
            <a:r>
              <a:rPr lang="en-IN" sz="4400" spc="-3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en-IN" sz="44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583565" indent="-571500">
              <a:lnSpc>
                <a:spcPct val="100000"/>
              </a:lnSpc>
              <a:spcBef>
                <a:spcPts val="460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3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Pandas.</a:t>
            </a:r>
            <a:endParaRPr lang="en-IN" sz="44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583565" indent="-571500">
              <a:lnSpc>
                <a:spcPct val="100000"/>
              </a:lnSpc>
              <a:spcBef>
                <a:spcPts val="4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26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Matplotlib.</a:t>
            </a:r>
            <a:endParaRPr lang="en-IN" sz="44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583565" indent="-571500">
              <a:lnSpc>
                <a:spcPct val="100000"/>
              </a:lnSpc>
              <a:spcBef>
                <a:spcPts val="460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26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Model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3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building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3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through</a:t>
            </a:r>
            <a:r>
              <a:rPr lang="en-IN" sz="4400" spc="-22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240" dirty="0" err="1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Jupyter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3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notebook.</a:t>
            </a:r>
            <a:endParaRPr lang="en-IN" sz="44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583565" indent="-571500">
              <a:lnSpc>
                <a:spcPct val="100000"/>
              </a:lnSpc>
              <a:spcBef>
                <a:spcPts val="4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0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Using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15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HTML,CSS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32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2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JavaScript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27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3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webpage.</a:t>
            </a:r>
            <a:endParaRPr lang="en-IN" sz="44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583565" marR="5080" indent="-571500">
              <a:lnSpc>
                <a:spcPts val="5180"/>
              </a:lnSpc>
              <a:spcBef>
                <a:spcPts val="780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  <a:tab pos="4403725" algn="l"/>
              </a:tabLst>
            </a:pPr>
            <a:r>
              <a:rPr lang="en-IN" sz="4400" spc="-9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lang="en-IN" sz="4400" spc="-49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IN" sz="4400" spc="-27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IN" sz="4400" spc="-34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lang="en-IN" sz="4400" spc="-27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lang="en-IN" sz="4400" spc="-2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IN" sz="4400" spc="-49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IN" sz="4400" spc="-3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114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lang="en-IN" sz="4400" spc="-4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lang="en-IN" sz="4400" spc="-29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IN" sz="44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lang="en-IN" sz="4400" spc="-27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IN" sz="4400" spc="-10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lang="en-IN" sz="4400" spc="-17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IN" sz="4400" spc="-3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lang="en-IN" sz="4400" spc="-3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IN" sz="4400" spc="-2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IN" sz="4400" spc="-204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lang="en-IN" sz="4400" spc="-1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IN" sz="4400" spc="-34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434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lang="en-IN" sz="4400" spc="-30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lang="en-IN" sz="4400" spc="-39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lang="en-IN" sz="4400" spc="-1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IN" sz="4400" spc="-2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2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lang="en-IN" sz="4400" spc="-3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IN" sz="4400" spc="-39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29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we</a:t>
            </a:r>
            <a:r>
              <a:rPr lang="en-IN" sz="4400" spc="-4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lang="en-IN" sz="4400" spc="-28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pa</a:t>
            </a:r>
            <a:r>
              <a:rPr lang="en-IN" sz="4400" spc="-3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lang="en-IN" sz="4400" spc="-114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  </a:t>
            </a:r>
            <a:r>
              <a:rPr lang="en-IN" sz="4400" spc="-27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26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lang="en-IN" sz="4400" spc="-16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lang="en-IN" sz="4400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lang="en-IN" sz="4400" spc="-1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IN" sz="4400" spc="-2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IN" sz="4400" spc="-2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IN" sz="4400" spc="-17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lang="en-IN" sz="4400" spc="-3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IN" sz="4400" spc="-39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v</a:t>
            </a:r>
            <a:r>
              <a:rPr lang="en-IN" sz="4400" spc="-27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lang="en-IN" sz="4400" spc="-3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lang="en-IN" sz="4400" spc="-4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lang="en-IN" sz="4400" spc="-3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IN" sz="4400" spc="-254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me</a:t>
            </a:r>
            <a:r>
              <a:rPr lang="en-IN" sz="4400" spc="-32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lang="en-IN" sz="4400" spc="-25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t.</a:t>
            </a:r>
            <a:endParaRPr lang="en-IN" sz="44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39879" y="666471"/>
            <a:ext cx="10051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spc="-1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Environment</a:t>
            </a:r>
            <a:r>
              <a:rPr lang="en-IN" sz="6000" b="1" spc="42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IN" sz="60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lang="en-IN" sz="6000" b="1" spc="42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IN" sz="6000" b="1" spc="-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tools</a:t>
            </a:r>
            <a:r>
              <a:rPr lang="en-IN" sz="6000" b="1" spc="43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IN" sz="60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used</a:t>
            </a:r>
            <a:r>
              <a:rPr lang="en-IN" sz="6000" b="1" spc="42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IN" sz="6000" b="1" spc="15" dirty="0">
                <a:solidFill>
                  <a:schemeClr val="bg1"/>
                </a:solidFill>
                <a:latin typeface="Tahoma" panose="020B0604030504040204"/>
                <a:cs typeface="Tahoma" panose="020B0604030504040204"/>
              </a:rPr>
              <a:t>: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OUTPUT</a:t>
            </a:r>
            <a:br>
              <a:rPr lang="en-IN" dirty="0" smtClean="0"/>
            </a:br>
            <a:endParaRPr lang="en-US" dirty="0"/>
          </a:p>
        </p:txBody>
      </p:sp>
      <p:pic>
        <p:nvPicPr>
          <p:cNvPr id="4" name="Content Placeholder 3" descr="iceoutput.jpg"/>
          <p:cNvPicPr>
            <a:picLocks noGrp="1"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2605088" y="3186906"/>
            <a:ext cx="8128000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3440</Words>
  <Application>WPS Presentation</Application>
  <PresentationFormat>Custom</PresentationFormat>
  <Paragraphs>77</Paragraphs>
  <Slides>11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SimSun</vt:lpstr>
      <vt:lpstr>Wingdings</vt:lpstr>
      <vt:lpstr>Wingdings</vt:lpstr>
      <vt:lpstr>Wingdings 2</vt:lpstr>
      <vt:lpstr>Algerian</vt:lpstr>
      <vt:lpstr>Tahoma</vt:lpstr>
      <vt:lpstr>Aharoni</vt:lpstr>
      <vt:lpstr>Segoe Print</vt:lpstr>
      <vt:lpstr>Andalus</vt:lpstr>
      <vt:lpstr>Arial Black</vt:lpstr>
      <vt:lpstr>Arial</vt:lpstr>
      <vt:lpstr>Georgia</vt:lpstr>
      <vt:lpstr>PMingLiU</vt:lpstr>
      <vt:lpstr>Times New Roman</vt:lpstr>
      <vt:lpstr>Microsoft YaHei</vt:lpstr>
      <vt:lpstr>Arial Unicode MS</vt:lpstr>
      <vt:lpstr>Calibri</vt:lpstr>
      <vt:lpstr>Tw Cen MT</vt:lpstr>
      <vt:lpstr>Median</vt:lpstr>
      <vt:lpstr>IceBerg Detection in Satellite  Images using IBM Watson Studio</vt:lpstr>
      <vt:lpstr>PowerPoint 演示文稿</vt:lpstr>
      <vt:lpstr>BLOCK DIAGRAM</vt:lpstr>
      <vt:lpstr>  FLOW -CHART</vt:lpstr>
      <vt:lpstr>PowerPoint 演示文稿</vt:lpstr>
      <vt:lpstr>PowerPoint 演示文稿</vt:lpstr>
      <vt:lpstr>PowerPoint 演示文稿</vt:lpstr>
      <vt:lpstr>PowerPoint 演示文稿</vt:lpstr>
      <vt:lpstr>OUTPUT 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Iceberg Detection in Satellite Images using IBM Watson Studio-Team-05(IT)</dc:title>
  <dc:creator/>
  <cp:lastModifiedBy>hema</cp:lastModifiedBy>
  <cp:revision>47</cp:revision>
  <dcterms:created xsi:type="dcterms:W3CDTF">2021-06-04T16:57:00Z</dcterms:created>
  <dcterms:modified xsi:type="dcterms:W3CDTF">2021-11-11T05:35:11Z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2021-06-04T05:30:00Z</vt:filetime>
  </property>
  <property fmtid="{D5CDD505-2E9C-101B-9397-08002B2CF9AE}" pid="3" name="Creator">
    <vt:lpwstr>Pages</vt:lpwstr>
  </property>
  <property fmtid="{D5CDD505-2E9C-101B-9397-08002B2CF9AE}" pid="4" name="LastSaved">
    <vt:filetime>2021-06-04T05:30:00Z</vt:filetime>
  </property>
  <property fmtid="{D5CDD505-2E9C-101B-9397-08002B2CF9AE}" pid="5" name="ICV">
    <vt:lpwstr>7966F6329114464D8E3FE3546FB98160</vt:lpwstr>
  </property>
  <property fmtid="{D5CDD505-2E9C-101B-9397-08002B2CF9AE}" pid="6" name="KSOProductBuildVer">
    <vt:lpwstr>1033-11.2.0.10351</vt:lpwstr>
  </property>
</Properties>
</file>